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($B)</c:v>
                </c:pt>
              </c:strCache>
            </c:strRef>
          </c:tx>
          <c:spPr>
            <a:solidFill>
              <a:srgbClr val="115E56"/>
            </a:solidFill>
            <a:effectLst/>
          </c:spPr>
          <c:invertIfNegative val="0"/>
          <c:dLbls>
            <c:numFmt formatCode="&quot;$&quot;#,##0.0&quot;B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A2E2B"/>
                    </a:solidFill>
                    <a:latin typeface="Helvetica Neu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15E5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15E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8862E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TAM — US field service software</c:v>
                  </c:pt>
                  <c:pt idx="1">
                    <c:v>SAM — SMB trades served</c:v>
                  </c:pt>
                  <c:pt idx="2">
                    <c:v>SOM — 3-yr target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</c:v>
                </c:pt>
                <c:pt idx="1">
                  <c:v>1.4</c:v>
                </c:pt>
                <c:pt idx="2">
                  <c:v>0.085</c:v>
                </c:pt>
              </c:numCache>
            </c:numRef>
          </c:val>
        </c:ser>
        <c:dLbls>
          <c:numFmt formatCode="&quot;$&quot;#,##0.0&quot;B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1A2E2B"/>
                  </a:solidFill>
                  <a:latin typeface="Helvetica Neue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A2E2B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MRR ($k)</c:v>
                </c:pt>
              </c:strCache>
            </c:strRef>
          </c:tx>
          <c:spPr>
            <a:solidFill>
              <a:srgbClr val="115E56"/>
            </a:solidFill>
            <a:ln w="44450" cap="flat">
              <a:solidFill>
                <a:srgbClr val="115E5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15E56"/>
              </a:solidFill>
              <a:ln w="9525" cap="flat">
                <a:solidFill>
                  <a:srgbClr val="115E5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Apr</c:v>
                  </c:pt>
                  <c:pt idx="1">
                    <c:v>May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Oct</c:v>
                  </c:pt>
                  <c:pt idx="7">
                    <c:v>Nov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3.2</c:v>
                </c:pt>
                <c:pt idx="1">
                  <c:v>5.8</c:v>
                </c:pt>
                <c:pt idx="2">
                  <c:v>9.1</c:v>
                </c:pt>
                <c:pt idx="3">
                  <c:v>13.6</c:v>
                </c:pt>
                <c:pt idx="4">
                  <c:v>19.8</c:v>
                </c:pt>
                <c:pt idx="5">
                  <c:v>27.4</c:v>
                </c:pt>
                <c:pt idx="6">
                  <c:v>34.9</c:v>
                </c:pt>
                <c:pt idx="7">
                  <c:v>41.2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737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EE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5C7370"/>
                    </a:solidFill>
                    <a:latin typeface="Helvetica Neue"/>
                  </a:defRPr>
                </a:pPr>
                <a:r>
                  <a:rPr sz="1200" b="0" i="0" u="none" strike="noStrike">
                    <a:solidFill>
                      <a:srgbClr val="5C7370"/>
                    </a:solidFill>
                    <a:latin typeface="Helvetica Neue"/>
                  </a:rPr>
                  <a:t>MRR, $k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7370"/>
                </a:solidFill>
                <a:latin typeface="Helvetica Neue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6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417320"/>
            <a:ext cx="310896" cy="310896"/>
          </a:xfrm>
          <a:prstGeom prst="roundRect">
            <a:avLst>
              <a:gd name="adj" fmla="val 20588"/>
            </a:avLst>
          </a:prstGeom>
          <a:solidFill>
            <a:srgbClr val="E8862E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41732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SEED ROUND · Q4 2026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20624" y="2148840"/>
            <a:ext cx="10058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FieldPilot</a:t>
            </a:r>
            <a:endParaRPr lang="en-US" sz="8400" dirty="0"/>
          </a:p>
        </p:txBody>
      </p:sp>
      <p:sp>
        <p:nvSpPr>
          <p:cNvPr id="5" name="Text 3"/>
          <p:cNvSpPr/>
          <p:nvPr/>
        </p:nvSpPr>
        <p:spPr>
          <a:xfrm>
            <a:off x="457200" y="38862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AI dispatch for the skilled trades.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5806440"/>
            <a:ext cx="11274552" cy="0"/>
          </a:xfrm>
          <a:prstGeom prst="line">
            <a:avLst/>
          </a:prstGeom>
          <a:noFill/>
          <a:ln w="12700">
            <a:solidFill>
              <a:srgbClr val="24524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John Merrow, CEO  ·  john@fieldpilot.io  ·  fieldpilot.io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Every missed call is a lost job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457200" y="1737360"/>
            <a:ext cx="4023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38%</a:t>
            </a:r>
            <a:endParaRPr lang="en-US" sz="8800" dirty="0"/>
          </a:p>
        </p:txBody>
      </p:sp>
      <p:sp>
        <p:nvSpPr>
          <p:cNvPr id="4" name="Text 2"/>
          <p:cNvSpPr/>
          <p:nvPr/>
        </p:nvSpPr>
        <p:spPr>
          <a:xfrm>
            <a:off x="457200" y="324612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of calls to trade businesses go unanswered while the crew is on a job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120640" y="178308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Phone tag eats 6.2 hrs / week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120640" y="219456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per dispatcher, across callbacks and confirmations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120640" y="2743200"/>
            <a:ext cx="6583680" cy="0"/>
          </a:xfrm>
          <a:prstGeom prst="line">
            <a:avLst/>
          </a:prstGeom>
          <a:noFill/>
          <a:ln w="12700">
            <a:solidFill>
              <a:srgbClr val="D8E4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120640" y="2953512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28% of jobs reschedule at least once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120640" y="3364992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each rebook costs a slot and a customer call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120640" y="3913632"/>
            <a:ext cx="6583680" cy="0"/>
          </a:xfrm>
          <a:prstGeom prst="line">
            <a:avLst/>
          </a:prstGeom>
          <a:noFill/>
          <a:ln w="12700">
            <a:solidFill>
              <a:srgbClr val="D8E4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20640" y="412394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After-hours leads go cold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120640" y="4535424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78% of buyers hire whoever calls back first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Illustrative figures — FieldPilot discovery interviews with 47 plumbing &amp; HVAC businesses (sample deck)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tap from voicemail to booked job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457200" y="1920240"/>
            <a:ext cx="3383280" cy="2286000"/>
          </a:xfrm>
          <a:prstGeom prst="roundRect">
            <a:avLst>
              <a:gd name="adj" fmla="val 4800"/>
            </a:avLst>
          </a:prstGeom>
          <a:solidFill>
            <a:srgbClr val="DCEBE8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488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29718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Job request lands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31520" y="36118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call, text or email — business hours or not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913632" y="3063240"/>
            <a:ext cx="457200" cy="0"/>
          </a:xfrm>
          <a:prstGeom prst="line">
            <a:avLst/>
          </a:prstGeom>
          <a:noFill/>
          <a:ln w="3175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434840" y="1920240"/>
            <a:ext cx="3383280" cy="2286000"/>
          </a:xfrm>
          <a:prstGeom prst="roundRect">
            <a:avLst>
              <a:gd name="adj" fmla="val 4800"/>
            </a:avLst>
          </a:prstGeom>
          <a:solidFill>
            <a:srgbClr val="DCEBE8"/>
          </a:solidFill>
          <a:ln/>
        </p:spPr>
      </p:sp>
      <p:sp>
        <p:nvSpPr>
          <p:cNvPr id="9" name="Text 7"/>
          <p:cNvSpPr/>
          <p:nvPr/>
        </p:nvSpPr>
        <p:spPr>
          <a:xfrm>
            <a:off x="4709160" y="21488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709160" y="29718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FieldPilot drafts the schedule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709160" y="36118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reads intent, checks skills, parts and drive time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891272" y="3063240"/>
            <a:ext cx="457200" cy="0"/>
          </a:xfrm>
          <a:prstGeom prst="line">
            <a:avLst/>
          </a:prstGeom>
          <a:noFill/>
          <a:ln w="3175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8412480" y="1920240"/>
            <a:ext cx="3383280" cy="2286000"/>
          </a:xfrm>
          <a:prstGeom prst="roundRect">
            <a:avLst>
              <a:gd name="adj" fmla="val 4800"/>
            </a:avLst>
          </a:prstGeom>
          <a:solidFill>
            <a:srgbClr val="DCEBE8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0" y="21488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8686800" y="29718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Dispatcher approves in one tap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686800" y="36118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customer and tech get booked automatically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4892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dispatcher stays in charge — FieldPilot does the reading, checking and rebooking nobody has time for.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How it works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828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Phone &amp; voicemail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310128" y="2212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57200" y="2971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2971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Text / SMS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10128" y="3355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457200" y="4114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7200" y="4114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Email &amp; web form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10128" y="4498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4069080" y="1828800"/>
            <a:ext cx="4023360" cy="3063240"/>
          </a:xfrm>
          <a:prstGeom prst="roundRect">
            <a:avLst>
              <a:gd name="adj" fmla="val 4179"/>
            </a:avLst>
          </a:prstGeom>
          <a:solidFill>
            <a:srgbClr val="115E56"/>
          </a:solidFill>
          <a:ln/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069080" y="233172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FieldPilot AI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4526280" y="3108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understands the job intent</a:t>
            </a:r>
            <a:endParaRPr lang="en-US" sz="1400" dirty="0"/>
          </a:p>
          <a:p>
            <a:pPr marL="152400" indent="-1524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matches tech skills &amp; truck stock</a:t>
            </a:r>
            <a:endParaRPr lang="en-US" sz="1400" dirty="0"/>
          </a:p>
          <a:p>
            <a:pPr marL="152400" indent="-152400">
              <a:spcAft>
                <a:spcPts val="800"/>
              </a:spcAft>
              <a:buSzPct val="100000"/>
              <a:buChar char="▸"/>
            </a:pPr>
            <a:r>
              <a:rPr lang="en-US" sz="14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finds the slot that protects the day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83880" y="2212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961120" y="1828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961120" y="1828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Calendar — booked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183880" y="3355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961120" y="2971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961120" y="2971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Tech app — routed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183880" y="4498848"/>
            <a:ext cx="685800" cy="0"/>
          </a:xfrm>
          <a:prstGeom prst="line">
            <a:avLst/>
          </a:prstGeom>
          <a:noFill/>
          <a:ln w="25400">
            <a:solidFill>
              <a:srgbClr val="115E56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8961120" y="4114800"/>
            <a:ext cx="274320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1"/>
            </a:solidFill>
            <a:prstDash val="solid"/>
          </a:ln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961120" y="4114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Customer — updated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Native integrations in pilot: Jobber, Housecall Pro, Google Calendar. ServiceTitan on the roadmap.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 $8.2B market hiding in plain sight</a:t>
            </a:r>
            <a:endParaRPr lang="en-US" sz="33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600200"/>
          <a:ext cx="694944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7863840" y="17373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620k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863840" y="235915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US plumbing, HVAC &amp; electrical businesses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7863840" y="30632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81%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7863840" y="368503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still dispatch on paper or generic tools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863840" y="438912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 vans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7863840" y="501091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average fleet size of our target customer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Illustrative — derived from US Census SUSB business counts and published field-service SaaS pricing (sample deck)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Pricing built for the trades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457200" y="1645920"/>
            <a:ext cx="3383280" cy="3017520"/>
          </a:xfrm>
          <a:prstGeom prst="roundRect">
            <a:avLst>
              <a:gd name="adj" fmla="val 3636"/>
            </a:avLst>
          </a:prstGeom>
          <a:solidFill>
            <a:srgbClr val="DCEBE8"/>
          </a:solidFill>
          <a:ln/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828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Starter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$99</a:t>
            </a:r>
            <a:pPr indent="0" marL="0">
              <a:buNone/>
            </a:pPr>
            <a:r>
              <a:rPr lang="en-US" sz="14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/mo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31520" y="292608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 dispatcher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50 jobs / mo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Phone + email intake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434840" y="1645920"/>
            <a:ext cx="3383280" cy="3017520"/>
          </a:xfrm>
          <a:prstGeom prst="roundRect">
            <a:avLst>
              <a:gd name="adj" fmla="val 3636"/>
            </a:avLst>
          </a:prstGeom>
          <a:solidFill>
            <a:srgbClr val="115E56"/>
          </a:solidFill>
          <a:ln/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709160" y="1828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709160" y="21945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$249</a:t>
            </a:r>
            <a:pPr indent="0" marL="0">
              <a:buNone/>
            </a:pPr>
            <a:r>
              <a:rPr lang="en-US" sz="14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/mo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709160" y="292608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 dispatchers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Unlimited jobs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SMS + voicemail AI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D9EAE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Jobber integration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89320" y="18745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200" kern="0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MOST POPULAR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412480" y="1645920"/>
            <a:ext cx="3383280" cy="3017520"/>
          </a:xfrm>
          <a:prstGeom prst="roundRect">
            <a:avLst>
              <a:gd name="adj" fmla="val 3636"/>
            </a:avLst>
          </a:prstGeom>
          <a:solidFill>
            <a:srgbClr val="DCEBE8"/>
          </a:solidFill>
          <a:ln/>
          <a:effectLst>
            <a:outerShdw sx="100000" sy="100000" kx="0" ky="0" algn="bl" rotWithShape="0" blurRad="88900" dist="25400" dir="3600000">
              <a:srgbClr val="0C2624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686800" y="1828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Fleet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686800" y="21945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$499</a:t>
            </a:r>
            <a:pPr indent="0" marL="0">
              <a:buNone/>
            </a:pPr>
            <a:r>
              <a:rPr lang="en-US" sz="14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/mo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8686800" y="292608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Unlimited dispatchers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Multi-branch</a:t>
            </a:r>
            <a:endParaRPr lang="en-US" sz="1300" dirty="0"/>
          </a:p>
          <a:p>
            <a:pPr marL="152400" indent="-152400">
              <a:spcAft>
                <a:spcPts val="600"/>
              </a:spcAft>
              <a:buSzPct val="100000"/>
              <a:buChar char="▸"/>
            </a:pPr>
            <a:r>
              <a:rPr lang="en-US" sz="1300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API + custom skills logic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50749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$2,988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457200" y="56235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avg annual contract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383280" y="50749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$380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3383280" y="56235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blended CAC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309360" y="50749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5.1 mo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6309360" y="56235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CAC payback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235440" y="50749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82%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9235440" y="56235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gross margin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Illustrative unit economics from current customer cohort (sample deck)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Paying customers, not pilots</a:t>
            </a:r>
            <a:endParaRPr lang="en-US" sz="33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645920"/>
          <a:ext cx="694944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7863840" y="178308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130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863840" y="240487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paying companies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7863840" y="31089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312%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7863840" y="373075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MRR growth over 8 months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863840" y="44348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5E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128%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7863840" y="505663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net revenue retention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Illustrative — monthly billing data, Apr–Nov 2026 (sample deck)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Why customers switch</a:t>
            </a:r>
            <a:endParaRPr lang="en-US" sz="3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11274552" cy="914400"/>
        </p:xfrm>
        <a:graphic>
          <a:graphicData uri="http://schemas.openxmlformats.org/drawingml/2006/table">
            <a:tbl>
              <a:tblPr/>
              <a:tblGrid>
                <a:gridCol w="3867912"/>
                <a:gridCol w="1920240"/>
                <a:gridCol w="1828800"/>
                <a:gridCol w="1828800"/>
                <a:gridCol w="1828800"/>
              </a:tblGrid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E5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FieldPilot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6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Jobber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E5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Housecall Pro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E5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Spreadsheets &amp; paper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E56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AI-native dispatch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B423D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Yes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Add-on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Partial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Books straight from voicemail &amp; SMS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B423D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Yes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Live in under one day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B423D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Yes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Weeks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Days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—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Trade-specific skills &amp; parts logic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B423D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Yes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A2E2B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No</a:t>
                      </a:r>
                      <a:endParaRPr lang="en-US" sz="13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629107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Competitor capabilities per public product documentation, October 2026 (sample deck)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Built by operators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457200" y="173736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DCEBE8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2057400"/>
            <a:ext cx="914400" cy="914400"/>
          </a:xfrm>
          <a:prstGeom prst="ellipse">
            <a:avLst/>
          </a:prstGeom>
          <a:solidFill>
            <a:srgbClr val="115E56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John Merrow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3611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CEO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31520" y="397764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 years running a 14-van HVAC company; grew RooterRun from 3 to 140 techs before selling in 2023.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73736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DCEBE8"/>
          </a:solidFill>
          <a:ln/>
        </p:spPr>
      </p:sp>
      <p:sp>
        <p:nvSpPr>
          <p:cNvPr id="10" name="Shape 8"/>
          <p:cNvSpPr/>
          <p:nvPr/>
        </p:nvSpPr>
        <p:spPr>
          <a:xfrm>
            <a:off x="4709160" y="2057400"/>
            <a:ext cx="914400" cy="914400"/>
          </a:xfrm>
          <a:prstGeom prst="ellipse">
            <a:avLst/>
          </a:prstGeom>
          <a:solidFill>
            <a:srgbClr val="115E56"/>
          </a:solidFill>
          <a:ln/>
        </p:spPr>
      </p:sp>
      <p:sp>
        <p:nvSpPr>
          <p:cNvPr id="11" name="Text 9"/>
          <p:cNvSpPr/>
          <p:nvPr/>
        </p:nvSpPr>
        <p:spPr>
          <a:xfrm>
            <a:off x="470916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0916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Priya Natarajan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709160" y="3611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CTO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709160" y="397764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Ex-Twilio; led the scheduling infrastructure team serving 2M+ requests/day.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412480" y="173736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DCEBE8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0" y="2057400"/>
            <a:ext cx="914400" cy="914400"/>
          </a:xfrm>
          <a:prstGeom prst="ellipse">
            <a:avLst/>
          </a:prstGeom>
          <a:solidFill>
            <a:srgbClr val="115E56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68680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Sam Ortiz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686800" y="3611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HEAD OF PRODUCT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686800" y="397764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737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Founding PM at a field-service SaaS; shipped the dispatch product used by 4,000 contractors.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26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Raising $1.5M to put a dispatcher in every truck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457200" y="173736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E886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$1.5M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457200" y="31546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seed · 18-month runway · lead investor open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97764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52%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463040" y="397764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Engineering &amp; AI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4453128"/>
            <a:ext cx="4480560" cy="0"/>
          </a:xfrm>
          <a:prstGeom prst="line">
            <a:avLst/>
          </a:prstGeom>
          <a:noFill/>
          <a:ln w="12700">
            <a:solidFill>
              <a:srgbClr val="2452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54456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24%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463040" y="454456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Go-to-market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5020056"/>
            <a:ext cx="4480560" cy="0"/>
          </a:xfrm>
          <a:prstGeom prst="line">
            <a:avLst/>
          </a:prstGeom>
          <a:noFill/>
          <a:ln w="12700">
            <a:solidFill>
              <a:srgbClr val="2452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5111496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14%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463040" y="5111496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Customer success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5586984"/>
            <a:ext cx="4480560" cy="0"/>
          </a:xfrm>
          <a:prstGeom prst="line">
            <a:avLst/>
          </a:prstGeom>
          <a:noFill/>
          <a:ln w="12700">
            <a:solidFill>
              <a:srgbClr val="24524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5678424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463040" y="5678424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Reserve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577840" y="1783080"/>
            <a:ext cx="0" cy="4206240"/>
          </a:xfrm>
          <a:prstGeom prst="line">
            <a:avLst/>
          </a:prstGeom>
          <a:noFill/>
          <a:ln w="12700">
            <a:solidFill>
              <a:srgbClr val="24524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178308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$1.5M buys by month 12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126480" y="242316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400 customers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126480" y="280720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across 6 metro markets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26480" y="338328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$150k MRR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126480" y="376732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from $41k today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126480" y="434340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ServiceTitan live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126480" y="472744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unlocks the enterprise mid-market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126480" y="530352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7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Series A ready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126480" y="568756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with a repeatable $380 CAC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457200" y="629107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B8B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john@fieldpilot.io  ·  fieldpilot.io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FieldPilot — Seed Pitch</dc:title>
  <dc:subject>PptxGenJS Presentation</dc:subject>
  <dc:creator>FieldPilot</dc:creator>
  <cp:lastModifiedBy>FieldPilot</cp:lastModifiedBy>
  <cp:revision>1</cp:revision>
  <dcterms:created xsi:type="dcterms:W3CDTF">2026-10-01T21:16:12Z</dcterms:created>
  <dcterms:modified xsi:type="dcterms:W3CDTF">2026-10-01T21:16:12Z</dcterms:modified>
</cp:coreProperties>
</file>