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embeddedFontLst>
    <p:embeddedFont>
      <p:font typeface="Alexandria Medium" panose="020B0604020202020204" charset="-78"/>
      <p:regular r:id="rId14"/>
    </p:embeddedFont>
    <p:embeddedFont>
      <p:font typeface="Manrope" panose="020B0604020202020204" charset="0"/>
      <p:regular r:id="rId15"/>
    </p:embeddedFont>
    <p:embeddedFont>
      <p:font typeface="Manrope Bold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5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5193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Relationship Id="rId14" Type="http://schemas.openxmlformats.org/officeDocument/2006/relationships/image" Target="../media/image4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25" y="1857375"/>
            <a:ext cx="1428750" cy="14287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925119" y="1847924"/>
            <a:ext cx="4722763" cy="397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PETRO BROKER ACADEMY</a:t>
            </a:r>
            <a:r>
              <a:rPr lang="en-US" sz="24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®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3925119" y="2431033"/>
            <a:ext cx="5179963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Professional Petroleum Brokerage &amp; Energy Transaction Training</a:t>
            </a:r>
            <a:endParaRPr lang="en-US" sz="950" dirty="0"/>
          </a:p>
        </p:txBody>
      </p:sp>
      <p:sp>
        <p:nvSpPr>
          <p:cNvPr id="6" name="Shape 2"/>
          <p:cNvSpPr/>
          <p:nvPr/>
        </p:nvSpPr>
        <p:spPr>
          <a:xfrm>
            <a:off x="3925119" y="2769022"/>
            <a:ext cx="1618804" cy="188565"/>
          </a:xfrm>
          <a:prstGeom prst="roundRect">
            <a:avLst>
              <a:gd name="adj" fmla="val 78941"/>
            </a:avLst>
          </a:prstGeom>
          <a:solidFill>
            <a:srgbClr val="CDEFFE"/>
          </a:solidFill>
          <a:ln/>
        </p:spPr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9533" y="2813670"/>
            <a:ext cx="99194" cy="9919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148286" y="2806229"/>
            <a:ext cx="1778422" cy="114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KNOWLEDGE DRIVES ENERGY</a:t>
            </a:r>
            <a:endParaRPr lang="en-US" sz="750" dirty="0"/>
          </a:p>
        </p:txBody>
      </p:sp>
      <p:sp>
        <p:nvSpPr>
          <p:cNvPr id="9" name="Text 4"/>
          <p:cNvSpPr/>
          <p:nvPr/>
        </p:nvSpPr>
        <p:spPr>
          <a:xfrm>
            <a:off x="3925119" y="3097113"/>
            <a:ext cx="5179963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Founder: </a:t>
            </a:r>
            <a:r>
              <a:rPr lang="en-US" sz="95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Mohammad Akhbari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16347"/>
            <a:ext cx="8151763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About PETRO BROKER ACADEMY</a:t>
            </a:r>
            <a:r>
              <a:rPr lang="en-US" sz="21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®</a:t>
            </a:r>
            <a:endParaRPr lang="en-US" sz="2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019845"/>
            <a:ext cx="3941118" cy="11889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77987" y="1144563"/>
            <a:ext cx="3634532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Who We Are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77987" y="1415579"/>
            <a:ext cx="3634532" cy="668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professional energy knowledge platform combining petroleum brokerage expertise, transaction frameworks, documentation standards, and international energy business networking — not merely an educational institute.</a:t>
            </a:r>
            <a:endParaRPr lang="en-US" sz="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2307208"/>
            <a:ext cx="3941118" cy="118898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7987" y="2431926"/>
            <a:ext cx="3634532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Mission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677987" y="2702942"/>
            <a:ext cx="3634532" cy="668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To equip energy professionals, brokers, buyers, and sellers with structured knowledge, verified methodologies, and professional frameworks that elevate the quality and integrity of international petroleum transactions.</a:t>
            </a:r>
            <a:endParaRPr lang="en-US" sz="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6119" y="3594571"/>
            <a:ext cx="3941118" cy="102185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77987" y="3719289"/>
            <a:ext cx="3634532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Vision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77987" y="3990305"/>
            <a:ext cx="3634532" cy="50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To build a more transparent, educated, and professional global petroleum brokerage ecosystem — where every transaction is guided by verified standards, qualified counterparties, and sound documentation.</a:t>
            </a:r>
            <a:endParaRPr lang="en-US" sz="8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1526" y="1019845"/>
            <a:ext cx="3941118" cy="102185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893394" y="1144563"/>
            <a:ext cx="3634532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Industry Focus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4893394" y="1415579"/>
            <a:ext cx="3634532" cy="50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International crude oil &amp; refined product transactions, petroleum brokerage operations, energy business development, KYC &amp; due diligence, and cross-border energy trade facilitation.</a:t>
            </a:r>
            <a:endParaRPr lang="en-US" sz="8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1526" y="2140074"/>
            <a:ext cx="3941118" cy="102185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893394" y="2264792"/>
            <a:ext cx="3634532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Global Reach</a:t>
            </a:r>
            <a:endParaRPr lang="en-US" sz="1050" dirty="0"/>
          </a:p>
        </p:txBody>
      </p:sp>
      <p:sp>
        <p:nvSpPr>
          <p:cNvPr id="17" name="Text 10"/>
          <p:cNvSpPr/>
          <p:nvPr/>
        </p:nvSpPr>
        <p:spPr>
          <a:xfrm>
            <a:off x="4893394" y="2535808"/>
            <a:ext cx="3634532" cy="50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Serving oil &amp; gas companies, petroleum traders, energy professionals, strategic partners, and investors across international markets — with a commitment to professional standards at every level.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83232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Founder Profile: Mohammad Akhbari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018803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Academy was established by a practitioner with deep, multi-sector experience across the international energy industry — bringing real-world expertise to every program and framework.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1555254"/>
            <a:ext cx="4013895" cy="1121122"/>
          </a:xfrm>
          <a:prstGeom prst="roundRect">
            <a:avLst>
              <a:gd name="adj" fmla="val 1659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4855" y="1683990"/>
            <a:ext cx="37564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Oil &amp; Gas Projects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24855" y="1952253"/>
            <a:ext cx="375642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Extensive background in international oil &amp; gas project development, spanning upstream, midstream, and downstream sectors across multiple jurisdictions.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633987" y="1555254"/>
            <a:ext cx="4013895" cy="1121122"/>
          </a:xfrm>
          <a:prstGeom prst="roundRect">
            <a:avLst>
              <a:gd name="adj" fmla="val 1659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62723" y="1683990"/>
            <a:ext cx="37564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Transaction Management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762723" y="1952253"/>
            <a:ext cx="375642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Deep expertise in structuring, coordinating, and managing complex international petroleum transactions — from initial inquiry through final delivery.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96119" y="2800350"/>
            <a:ext cx="4013895" cy="1121122"/>
          </a:xfrm>
          <a:prstGeom prst="roundRect">
            <a:avLst>
              <a:gd name="adj" fmla="val 1659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4855" y="2929086"/>
            <a:ext cx="37564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International Standards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24855" y="3197349"/>
            <a:ext cx="375642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Proficient in applying globally recognized frameworks for energy trade, including documentation protocols, compliance requirements, and counterparty verification standards.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633987" y="2800350"/>
            <a:ext cx="4013895" cy="1121122"/>
          </a:xfrm>
          <a:prstGeom prst="roundRect">
            <a:avLst>
              <a:gd name="adj" fmla="val 1659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62723" y="2929086"/>
            <a:ext cx="37564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Business Development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62723" y="3197349"/>
            <a:ext cx="375642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Proven track record in building professional networks, identifying strategic opportunities, and developing business relationships within the global energy sector.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96119" y="4060999"/>
            <a:ext cx="8151763" cy="699195"/>
          </a:xfrm>
          <a:prstGeom prst="roundRect">
            <a:avLst>
              <a:gd name="adj" fmla="val 26612"/>
            </a:avLst>
          </a:prstGeom>
          <a:solidFill>
            <a:srgbClr val="CDEFFE"/>
          </a:solidFill>
          <a:ln/>
        </p:spPr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92" y="4240783"/>
            <a:ext cx="155004" cy="123974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899071" y="4215929"/>
            <a:ext cx="7624837" cy="401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Founding Vision:</a:t>
            </a: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PETRO BROKER ACADEMY® was established to address a critical gap in the petroleum brokerage industry — the absence of structured, professional knowledge systems accessible to practitioners worldwide.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46695"/>
            <a:ext cx="8151763" cy="314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Industry Challenges: A Market in Need of Standards</a:t>
            </a:r>
            <a:endParaRPr lang="en-US" sz="19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825326"/>
            <a:ext cx="8151763" cy="72881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4008" y="1095226"/>
            <a:ext cx="151135" cy="18893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1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995362" y="940371"/>
            <a:ext cx="7537475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Lack of Professional Standards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995362" y="1146944"/>
            <a:ext cx="7537475" cy="2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7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global petroleum brokerage space operates largely without universally accepted professional standards, creating inconsistency, reputational risk, and failed transactions across markets.</a:t>
            </a:r>
            <a:endParaRPr lang="en-US" sz="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635993"/>
            <a:ext cx="8151763" cy="72881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34008" y="1905893"/>
            <a:ext cx="151135" cy="18893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2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995362" y="1751037"/>
            <a:ext cx="7537475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Documentation Risks</a:t>
            </a:r>
            <a:endParaRPr lang="en-US" sz="950" dirty="0"/>
          </a:p>
        </p:txBody>
      </p:sp>
      <p:sp>
        <p:nvSpPr>
          <p:cNvPr id="10" name="Text 6"/>
          <p:cNvSpPr/>
          <p:nvPr/>
        </p:nvSpPr>
        <p:spPr>
          <a:xfrm>
            <a:off x="995362" y="1957611"/>
            <a:ext cx="7537475" cy="2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7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Poorly structured or fraudulent documentation — including fake LOIs, unverified FCOs, and non-compliant SPA drafts — exposes buyers, sellers, and brokers to significant legal and financial liability.</a:t>
            </a:r>
            <a:endParaRPr lang="en-US" sz="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2446660"/>
            <a:ext cx="8151763" cy="72881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34008" y="2716560"/>
            <a:ext cx="151135" cy="18893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3</a:t>
            </a:r>
            <a:endParaRPr lang="en-US" sz="1150" dirty="0"/>
          </a:p>
        </p:txBody>
      </p:sp>
      <p:sp>
        <p:nvSpPr>
          <p:cNvPr id="13" name="Text 8"/>
          <p:cNvSpPr/>
          <p:nvPr/>
        </p:nvSpPr>
        <p:spPr>
          <a:xfrm>
            <a:off x="995362" y="2561704"/>
            <a:ext cx="7537475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Unverified Counterparties</a:t>
            </a:r>
            <a:endParaRPr lang="en-US" sz="950" dirty="0"/>
          </a:p>
        </p:txBody>
      </p:sp>
      <p:sp>
        <p:nvSpPr>
          <p:cNvPr id="14" name="Text 9"/>
          <p:cNvSpPr/>
          <p:nvPr/>
        </p:nvSpPr>
        <p:spPr>
          <a:xfrm>
            <a:off x="995362" y="2768278"/>
            <a:ext cx="7537475" cy="2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7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proliferation of unqualified intermediaries, mandate chains, and unverified principals creates systemic trust deficits that derail legitimate transactions and damage industry credibility.</a:t>
            </a:r>
            <a:endParaRPr lang="en-US" sz="7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3257327"/>
            <a:ext cx="8151763" cy="728811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34008" y="3527227"/>
            <a:ext cx="151135" cy="18893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4</a:t>
            </a:r>
            <a:endParaRPr lang="en-US" sz="1150" dirty="0"/>
          </a:p>
        </p:txBody>
      </p:sp>
      <p:sp>
        <p:nvSpPr>
          <p:cNvPr id="17" name="Text 11"/>
          <p:cNvSpPr/>
          <p:nvPr/>
        </p:nvSpPr>
        <p:spPr>
          <a:xfrm>
            <a:off x="995362" y="3372371"/>
            <a:ext cx="7537475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Transaction Complexity</a:t>
            </a:r>
            <a:endParaRPr lang="en-US" sz="950" dirty="0"/>
          </a:p>
        </p:txBody>
      </p:sp>
      <p:sp>
        <p:nvSpPr>
          <p:cNvPr id="18" name="Text 12"/>
          <p:cNvSpPr/>
          <p:nvPr/>
        </p:nvSpPr>
        <p:spPr>
          <a:xfrm>
            <a:off x="995362" y="3578944"/>
            <a:ext cx="7537475" cy="2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7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International petroleum deals involve multi-jurisdictional legal frameworks, banking instruments (LC, SBLC, MT103), inspection protocols, and logistics coordination — complexity most brokers are ill-equipped to navigate.</a:t>
            </a:r>
            <a:endParaRPr lang="en-US" sz="75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4067994"/>
            <a:ext cx="8151763" cy="728811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34008" y="4337893"/>
            <a:ext cx="151135" cy="18893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5</a:t>
            </a:r>
            <a:endParaRPr lang="en-US" sz="1150" dirty="0"/>
          </a:p>
        </p:txBody>
      </p:sp>
      <p:sp>
        <p:nvSpPr>
          <p:cNvPr id="21" name="Text 14"/>
          <p:cNvSpPr/>
          <p:nvPr/>
        </p:nvSpPr>
        <p:spPr>
          <a:xfrm>
            <a:off x="995362" y="4183038"/>
            <a:ext cx="7537475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Market Impact</a:t>
            </a:r>
            <a:endParaRPr lang="en-US" sz="950" dirty="0"/>
          </a:p>
        </p:txBody>
      </p:sp>
      <p:sp>
        <p:nvSpPr>
          <p:cNvPr id="22" name="Text 15"/>
          <p:cNvSpPr/>
          <p:nvPr/>
        </p:nvSpPr>
        <p:spPr>
          <a:xfrm>
            <a:off x="995362" y="4389611"/>
            <a:ext cx="7537475" cy="2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7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These challenges collectively result in billions of dollars in failed or fraudulent transactions annually, undermining confidence in petroleum brokerage as a professional discipline.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04292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Our Solutions: A Professional Knowledge Platform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039862"/>
            <a:ext cx="310083" cy="31008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1504950"/>
            <a:ext cx="261386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Petroleum Brokerage Training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96119" y="1773213"/>
            <a:ext cx="2613868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Structured, practitioner-grade training programs covering the full lifecycle of petroleum brokerage — from market fundamentals to advanced transaction management.</a:t>
            </a:r>
            <a:endParaRPr lang="en-US" sz="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64991" y="1039862"/>
            <a:ext cx="310083" cy="31008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264991" y="1504950"/>
            <a:ext cx="2613943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Transaction Execution Framework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3264991" y="1967061"/>
            <a:ext cx="261394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proprietary, step-by-step methodology for executing international petroleum transactions with discipline, clarity, and professional rigor.</a:t>
            </a:r>
            <a:endParaRPr lang="en-US" sz="9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33939" y="1039862"/>
            <a:ext cx="310083" cy="31008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33939" y="1504950"/>
            <a:ext cx="26139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KYC &amp; Due Diligence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033939" y="1773213"/>
            <a:ext cx="2613943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Systematic counterparty verification protocols aligned with international compliance standards — enabling professionals to qualify buyers, sellers, and mandates with confidence.</a:t>
            </a:r>
            <a:endParaRPr lang="en-US" sz="9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6119" y="3013546"/>
            <a:ext cx="310083" cy="31008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96119" y="3478634"/>
            <a:ext cx="261386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Documentation Systems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496119" y="3746897"/>
            <a:ext cx="2613868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Comprehensive knowledge of petroleum trade documentation — LOI, ICPO, FCO, SPA, NCNDA, and banking instruments — with guidance on structure, sequencing, and red-flag identification.</a:t>
            </a:r>
            <a:endParaRPr lang="en-US" sz="9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64991" y="3013546"/>
            <a:ext cx="310083" cy="310083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3264991" y="3478634"/>
            <a:ext cx="26139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Professional Energy Networking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3264991" y="3746897"/>
            <a:ext cx="2613943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Access to a curated network of verified energy professionals, brokers, mandates, buyers, sellers, and strategic partners operating across international petroleum markets.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51904"/>
            <a:ext cx="8151763" cy="2907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Core Capabilities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96119" y="782166"/>
            <a:ext cx="8151763" cy="2604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7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Five equally critical capability pillars that together form a complete petroleum brokerage competency framework — each essential to executing transactions with integrity and professional discipline.</a:t>
            </a:r>
            <a:endParaRPr lang="en-US" sz="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199480"/>
            <a:ext cx="1946300" cy="107126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6761" y="1302023"/>
            <a:ext cx="1703115" cy="145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Buyer Qualification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636761" y="1517079"/>
            <a:ext cx="1703115" cy="651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7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Structured assessment of buyer credibility, financial capacity, and transaction readiness — reducing exposure to non-performing or fraudulent counterparties.</a:t>
            </a:r>
            <a:endParaRPr lang="en-US" sz="7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2144" y="1199480"/>
            <a:ext cx="1946374" cy="107126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652787" y="1302023"/>
            <a:ext cx="1703189" cy="145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Seller Qualification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2652787" y="1517079"/>
            <a:ext cx="1703189" cy="520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7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Verification of seller mandates, product availability, and authorization to sell — ensuring principals are legitimate and transactions are executable.</a:t>
            </a:r>
            <a:endParaRPr lang="en-US" sz="7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6119" y="2340471"/>
            <a:ext cx="1946300" cy="121659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36761" y="2443014"/>
            <a:ext cx="1703115" cy="145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Counterparty Verification</a:t>
            </a:r>
            <a:endParaRPr lang="en-US" sz="900" dirty="0"/>
          </a:p>
        </p:txBody>
      </p:sp>
      <p:sp>
        <p:nvSpPr>
          <p:cNvPr id="12" name="Text 7"/>
          <p:cNvSpPr/>
          <p:nvPr/>
        </p:nvSpPr>
        <p:spPr>
          <a:xfrm>
            <a:off x="636761" y="2658070"/>
            <a:ext cx="1703115" cy="520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7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Multi-layer due diligence covering corporate registration, banking relationships, track record, and compliance status across jurisdictions.</a:t>
            </a:r>
            <a:endParaRPr lang="en-US" sz="7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12144" y="2340471"/>
            <a:ext cx="1946374" cy="121659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2652787" y="2443014"/>
            <a:ext cx="1703189" cy="290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Transaction Workflow Management</a:t>
            </a:r>
            <a:endParaRPr lang="en-US" sz="900" dirty="0"/>
          </a:p>
        </p:txBody>
      </p:sp>
      <p:sp>
        <p:nvSpPr>
          <p:cNvPr id="15" name="Text 9"/>
          <p:cNvSpPr/>
          <p:nvPr/>
        </p:nvSpPr>
        <p:spPr>
          <a:xfrm>
            <a:off x="2652787" y="2803401"/>
            <a:ext cx="1703189" cy="651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7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End-to-end process mapping for petroleum deals — from initial contact and NDA execution through product verification, contract signing, and payment settlement.</a:t>
            </a:r>
            <a:endParaRPr lang="en-US" sz="7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119" y="3626793"/>
            <a:ext cx="1946300" cy="1086371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36761" y="3729335"/>
            <a:ext cx="1703115" cy="290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Petroleum Documentation Knowledge</a:t>
            </a:r>
            <a:endParaRPr lang="en-US" sz="900" dirty="0"/>
          </a:p>
        </p:txBody>
      </p:sp>
      <p:sp>
        <p:nvSpPr>
          <p:cNvPr id="18" name="Text 11"/>
          <p:cNvSpPr/>
          <p:nvPr/>
        </p:nvSpPr>
        <p:spPr>
          <a:xfrm>
            <a:off x="636761" y="4089722"/>
            <a:ext cx="1703115" cy="520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7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Expert-level understanding of the full documentation stack required for compliant, bankable, and legally sound international petroleum transactions.</a:t>
            </a:r>
            <a:endParaRPr lang="en-US" sz="70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0244" y="1199480"/>
            <a:ext cx="3962400" cy="2852142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4690244" y="4130055"/>
            <a:ext cx="3962400" cy="2604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7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All five capability pillars score above 90 — reflecting the non-negotiable importance of each discipline within a complete petroleum brokerage competency framework.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50565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Training Programs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986135"/>
            <a:ext cx="2717229" cy="49611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0092" y="1606228"/>
            <a:ext cx="2469282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Petroleum Trading Fundamentals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20092" y="2068339"/>
            <a:ext cx="2469282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Core concepts of crude oil and refined product markets — pricing benchmarks (Brent, WTI, Dubai), trade routes, Incoterms, and market dynamics.</a:t>
            </a:r>
            <a:endParaRPr lang="en-US" sz="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348" y="986135"/>
            <a:ext cx="2717229" cy="49611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337322" y="1606228"/>
            <a:ext cx="2469282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International Petroleum Transactions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3337322" y="2068339"/>
            <a:ext cx="2469282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Advanced module covering the full transaction lifecycle — from RFQ and offer submission through contract negotiation, banking instrument coordination, and delivery confirmation.</a:t>
            </a:r>
            <a:endParaRPr lang="en-US" sz="9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0578" y="986135"/>
            <a:ext cx="2717229" cy="49611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54551" y="1606228"/>
            <a:ext cx="246928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Brokerage Practices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054551" y="1874490"/>
            <a:ext cx="2469282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Professional standards for petroleum brokers — role definition, mandate verification, commission structures, chain-of-title management, and ethical conduct in multi-party transactions.</a:t>
            </a:r>
            <a:endParaRPr lang="en-US" sz="950" dirty="0"/>
          </a:p>
        </p:txBody>
      </p:sp>
      <p:sp>
        <p:nvSpPr>
          <p:cNvPr id="12" name="Shape 7"/>
          <p:cNvSpPr/>
          <p:nvPr/>
        </p:nvSpPr>
        <p:spPr>
          <a:xfrm>
            <a:off x="496119" y="3463677"/>
            <a:ext cx="3924598" cy="1189732"/>
          </a:xfrm>
          <a:prstGeom prst="roundRect">
            <a:avLst>
              <a:gd name="adj" fmla="val 15640"/>
            </a:avLst>
          </a:prstGeom>
          <a:solidFill>
            <a:srgbClr val="FFFFFF"/>
          </a:solidFill>
          <a:ln w="14288">
            <a:solidFill>
              <a:srgbClr val="B3D5E4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34380" y="3601938"/>
            <a:ext cx="364807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Energy Documentation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634380" y="3919761"/>
            <a:ext cx="3648075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In-depth training on petroleum trade documents — purpose, structure, sequencing, and common fraud indicators across LOI, ICPO, FCO, SPA, NCNDA, and related instruments.</a:t>
            </a:r>
            <a:endParaRPr lang="en-US" sz="950" dirty="0"/>
          </a:p>
        </p:txBody>
      </p:sp>
      <p:sp>
        <p:nvSpPr>
          <p:cNvPr id="15" name="Shape 10"/>
          <p:cNvSpPr/>
          <p:nvPr/>
        </p:nvSpPr>
        <p:spPr>
          <a:xfrm>
            <a:off x="4728046" y="3463677"/>
            <a:ext cx="3924598" cy="1189732"/>
          </a:xfrm>
          <a:prstGeom prst="roundRect">
            <a:avLst>
              <a:gd name="adj" fmla="val 15640"/>
            </a:avLst>
          </a:prstGeom>
          <a:solidFill>
            <a:srgbClr val="FFFFFF"/>
          </a:solidFill>
          <a:ln w="14288">
            <a:solidFill>
              <a:srgbClr val="B3D5E4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4866308" y="3601938"/>
            <a:ext cx="364807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Compliance Awareness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4866308" y="3919761"/>
            <a:ext cx="3648075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International sanctions regimes, AML/KYC obligations, OFAC and EU compliance requirements, and best practices for maintaining regulatory integrity in cross-border energy trade.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41114"/>
            <a:ext cx="815176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Transaction Execution Framework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96119" y="596950"/>
            <a:ext cx="8608963" cy="7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structured, five-phase methodology for executing international petroleum transactions with professional discipline — designed to eliminate ambiguity, reduce risk, and ensure every deal is managed to the highest standard.</a:t>
            </a:r>
            <a:endParaRPr lang="en-US" sz="450" dirty="0"/>
          </a:p>
        </p:txBody>
      </p:sp>
      <p:sp>
        <p:nvSpPr>
          <p:cNvPr id="4" name="Shape 2"/>
          <p:cNvSpPr/>
          <p:nvPr/>
        </p:nvSpPr>
        <p:spPr>
          <a:xfrm>
            <a:off x="496119" y="706115"/>
            <a:ext cx="248022" cy="372070"/>
          </a:xfrm>
          <a:prstGeom prst="roundRect">
            <a:avLst>
              <a:gd name="adj" fmla="val 360103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73584" y="834033"/>
            <a:ext cx="93018" cy="1162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1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75097" y="768102"/>
            <a:ext cx="7872785" cy="96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Opportunity Assessment</a:t>
            </a:r>
            <a:endParaRPr lang="en-US" sz="600" dirty="0"/>
          </a:p>
        </p:txBody>
      </p:sp>
      <p:sp>
        <p:nvSpPr>
          <p:cNvPr id="7" name="Text 5"/>
          <p:cNvSpPr/>
          <p:nvPr/>
        </p:nvSpPr>
        <p:spPr>
          <a:xfrm>
            <a:off x="775097" y="883593"/>
            <a:ext cx="7872785" cy="7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Evaluate transaction viability — product type, volume, origin, pricing, and counterparty profile — before committing resources or advancing documentation.</a:t>
            </a:r>
            <a:endParaRPr lang="en-US" sz="450" dirty="0"/>
          </a:p>
        </p:txBody>
      </p:sp>
      <p:sp>
        <p:nvSpPr>
          <p:cNvPr id="8" name="Shape 6"/>
          <p:cNvSpPr/>
          <p:nvPr/>
        </p:nvSpPr>
        <p:spPr>
          <a:xfrm>
            <a:off x="496119" y="1109142"/>
            <a:ext cx="248022" cy="372070"/>
          </a:xfrm>
          <a:prstGeom prst="roundRect">
            <a:avLst>
              <a:gd name="adj" fmla="val 360103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3584" y="1237059"/>
            <a:ext cx="93018" cy="1162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2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775097" y="1171129"/>
            <a:ext cx="7872785" cy="96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Verification</a:t>
            </a:r>
            <a:endParaRPr lang="en-US" sz="600" dirty="0"/>
          </a:p>
        </p:txBody>
      </p:sp>
      <p:sp>
        <p:nvSpPr>
          <p:cNvPr id="11" name="Text 9"/>
          <p:cNvSpPr/>
          <p:nvPr/>
        </p:nvSpPr>
        <p:spPr>
          <a:xfrm>
            <a:off x="775097" y="1286619"/>
            <a:ext cx="7872785" cy="7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Conduct systematic KYC and due diligence on all principals — buyers, sellers, mandates, and facilitators — using structured verification protocols and document authentication.</a:t>
            </a:r>
            <a:endParaRPr lang="en-US" sz="450" dirty="0"/>
          </a:p>
        </p:txBody>
      </p:sp>
      <p:sp>
        <p:nvSpPr>
          <p:cNvPr id="12" name="Shape 10"/>
          <p:cNvSpPr/>
          <p:nvPr/>
        </p:nvSpPr>
        <p:spPr>
          <a:xfrm>
            <a:off x="496119" y="1512168"/>
            <a:ext cx="248022" cy="372070"/>
          </a:xfrm>
          <a:prstGeom prst="roundRect">
            <a:avLst>
              <a:gd name="adj" fmla="val 360103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73584" y="1640086"/>
            <a:ext cx="93018" cy="1162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775097" y="1574155"/>
            <a:ext cx="7872785" cy="96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Documentation Review</a:t>
            </a:r>
            <a:endParaRPr lang="en-US" sz="600" dirty="0"/>
          </a:p>
        </p:txBody>
      </p:sp>
      <p:sp>
        <p:nvSpPr>
          <p:cNvPr id="15" name="Text 13"/>
          <p:cNvSpPr/>
          <p:nvPr/>
        </p:nvSpPr>
        <p:spPr>
          <a:xfrm>
            <a:off x="775097" y="1689646"/>
            <a:ext cx="7872785" cy="7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 the completeness, sequencing, and legal soundness of all transaction documents — identifying gaps, inconsistencies, or red flags before proceeding.</a:t>
            </a:r>
            <a:endParaRPr lang="en-US" sz="450" dirty="0"/>
          </a:p>
        </p:txBody>
      </p:sp>
      <p:sp>
        <p:nvSpPr>
          <p:cNvPr id="16" name="Shape 14"/>
          <p:cNvSpPr/>
          <p:nvPr/>
        </p:nvSpPr>
        <p:spPr>
          <a:xfrm>
            <a:off x="496119" y="1915195"/>
            <a:ext cx="248022" cy="372070"/>
          </a:xfrm>
          <a:prstGeom prst="roundRect">
            <a:avLst>
              <a:gd name="adj" fmla="val 360103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73584" y="2043112"/>
            <a:ext cx="93018" cy="1162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4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775097" y="1977182"/>
            <a:ext cx="7872785" cy="96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Communication Management</a:t>
            </a:r>
            <a:endParaRPr lang="en-US" sz="600" dirty="0"/>
          </a:p>
        </p:txBody>
      </p:sp>
      <p:sp>
        <p:nvSpPr>
          <p:cNvPr id="19" name="Text 17"/>
          <p:cNvSpPr/>
          <p:nvPr/>
        </p:nvSpPr>
        <p:spPr>
          <a:xfrm>
            <a:off x="775097" y="2092672"/>
            <a:ext cx="7872785" cy="7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Maintain structured, professional communication channels between all parties — managing information flow, expectation alignment, and confidentiality throughout the transaction.</a:t>
            </a:r>
            <a:endParaRPr lang="en-US" sz="450" dirty="0"/>
          </a:p>
        </p:txBody>
      </p:sp>
      <p:sp>
        <p:nvSpPr>
          <p:cNvPr id="20" name="Shape 18"/>
          <p:cNvSpPr/>
          <p:nvPr/>
        </p:nvSpPr>
        <p:spPr>
          <a:xfrm>
            <a:off x="496119" y="2318221"/>
            <a:ext cx="248022" cy="372070"/>
          </a:xfrm>
          <a:prstGeom prst="roundRect">
            <a:avLst>
              <a:gd name="adj" fmla="val 360103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3584" y="2446139"/>
            <a:ext cx="93018" cy="1162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5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775097" y="2380208"/>
            <a:ext cx="7872785" cy="96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Transaction Coordination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775097" y="2495699"/>
            <a:ext cx="7872785" cy="7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Orchestrate the final execution phase — contract finalization, banking instrument activation, product inspection, and delivery coordination — ensuring all parties fulfill their obligations.</a:t>
            </a:r>
            <a:endParaRPr lang="en-US" sz="450" dirty="0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41" y="2725117"/>
            <a:ext cx="7890644" cy="2960936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7002209" y="4852625"/>
            <a:ext cx="1190147" cy="4585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Coordination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5502299" y="4852625"/>
            <a:ext cx="1190146" cy="4585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Communication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4010540" y="4852625"/>
            <a:ext cx="1190146" cy="4585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Documentation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2518781" y="4967258"/>
            <a:ext cx="1190146" cy="229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Verification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994415" y="4967258"/>
            <a:ext cx="1190146" cy="229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Opportunity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50652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Industry Network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96119" y="1086222"/>
            <a:ext cx="4013895" cy="1324347"/>
          </a:xfrm>
          <a:prstGeom prst="roundRect">
            <a:avLst>
              <a:gd name="adj" fmla="val 14050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4855" y="1214958"/>
            <a:ext cx="37564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Energy Professionals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24855" y="1483221"/>
            <a:ext cx="3756422" cy="7986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growing community of qualified petroleum industry practitioners — traders, analysts, consultants, and operations specialists — connected through the PETRO BROKER ACADEMY® platform.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4633987" y="1086222"/>
            <a:ext cx="4013895" cy="1324347"/>
          </a:xfrm>
          <a:prstGeom prst="roundRect">
            <a:avLst>
              <a:gd name="adj" fmla="val 14050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762723" y="1214958"/>
            <a:ext cx="37564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Brokers &amp; Mandates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62723" y="1483221"/>
            <a:ext cx="375642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Verified petroleum brokers and authorized mandates operating across key energy markets, connected through a framework that emphasizes credibility, transparency, and professional conduct.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96119" y="2534543"/>
            <a:ext cx="4013895" cy="1319585"/>
          </a:xfrm>
          <a:prstGeom prst="roundRect">
            <a:avLst>
              <a:gd name="adj" fmla="val 14101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4855" y="2663279"/>
            <a:ext cx="37564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Buyers &amp; Sellers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24855" y="2931542"/>
            <a:ext cx="375642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Qualified end-buyers and verified sellers — including refineries, trading houses, NOCs, and independent operators — seeking structured, professional transaction environments.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633987" y="2534543"/>
            <a:ext cx="4013895" cy="1319585"/>
          </a:xfrm>
          <a:prstGeom prst="roundRect">
            <a:avLst>
              <a:gd name="adj" fmla="val 14101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62723" y="2663279"/>
            <a:ext cx="37564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Strategic Partners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762723" y="2931542"/>
            <a:ext cx="3756422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Relationships with legal advisors, compliance specialists, inspection companies, logistics providers, and financial institutions that support the full petroleum transaction ecosystem.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96119" y="3993654"/>
            <a:ext cx="8151763" cy="699195"/>
          </a:xfrm>
          <a:prstGeom prst="roundRect">
            <a:avLst>
              <a:gd name="adj" fmla="val 26612"/>
            </a:avLst>
          </a:prstGeom>
          <a:solidFill>
            <a:srgbClr val="CDEFFE"/>
          </a:solidFill>
          <a:ln/>
        </p:spPr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92" y="4173438"/>
            <a:ext cx="155004" cy="123974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899071" y="4148584"/>
            <a:ext cx="7624837" cy="401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Network Value:</a:t>
            </a: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The PETRO BROKER ACADEMY® network is built on verified credentials, professional standards, and shared commitment to transaction integrity — creating a trusted environment for international energy business.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88293"/>
            <a:ext cx="8151763" cy="375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Why Partner with PETRO BROKER ACADEMY</a:t>
            </a:r>
            <a:r>
              <a:rPr lang="en-US" sz="2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®</a:t>
            </a:r>
            <a:endParaRPr lang="en-US" sz="2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996553"/>
            <a:ext cx="2639616" cy="200798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3819" y="1104677"/>
            <a:ext cx="144140" cy="14414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0510" y="1477194"/>
            <a:ext cx="2370832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Credibility &amp; Trust</a:t>
            </a:r>
            <a:endParaRPr lang="en-US" sz="1150" dirty="0"/>
          </a:p>
        </p:txBody>
      </p:sp>
      <p:sp>
        <p:nvSpPr>
          <p:cNvPr id="6" name="Text 2"/>
          <p:cNvSpPr/>
          <p:nvPr/>
        </p:nvSpPr>
        <p:spPr>
          <a:xfrm>
            <a:off x="630510" y="1734741"/>
            <a:ext cx="2370832" cy="946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Association with a professional knowledge platform that upholds rigorous standards signals commitment to transaction integrity — a critical differentiator in international petroleum markets.</a:t>
            </a:r>
            <a:endParaRPr lang="en-US" sz="9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52118" y="996553"/>
            <a:ext cx="2639690" cy="2007989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9818" y="1104677"/>
            <a:ext cx="144140" cy="14414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3386510" y="1477194"/>
            <a:ext cx="2370906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Risk Reduction</a:t>
            </a:r>
            <a:endParaRPr lang="en-US" sz="1150" dirty="0"/>
          </a:p>
        </p:txBody>
      </p:sp>
      <p:sp>
        <p:nvSpPr>
          <p:cNvPr id="10" name="Text 4"/>
          <p:cNvSpPr/>
          <p:nvPr/>
        </p:nvSpPr>
        <p:spPr>
          <a:xfrm>
            <a:off x="3386510" y="1734741"/>
            <a:ext cx="2370906" cy="946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Access to structured KYC methodologies, documentation frameworks, and counterparty verification tools directly reduces exposure to fraud, failed transactions, and compliance violations.</a:t>
            </a:r>
            <a:endParaRPr lang="en-US" sz="9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08191" y="996553"/>
            <a:ext cx="2639690" cy="2007989"/>
          </a:xfrm>
          <a:prstGeom prst="rect">
            <a:avLst/>
          </a:prstGeom>
        </p:spPr>
      </p:pic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55892" y="1104677"/>
            <a:ext cx="144140" cy="144140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142583" y="1477194"/>
            <a:ext cx="2370906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Professional Development</a:t>
            </a:r>
            <a:endParaRPr lang="en-US" sz="1150" dirty="0"/>
          </a:p>
        </p:txBody>
      </p:sp>
      <p:sp>
        <p:nvSpPr>
          <p:cNvPr id="14" name="Text 6"/>
          <p:cNvSpPr/>
          <p:nvPr/>
        </p:nvSpPr>
        <p:spPr>
          <a:xfrm>
            <a:off x="6142583" y="1734741"/>
            <a:ext cx="2370906" cy="113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Equip your team with practitioner-grade knowledge across petroleum trading, brokerage, documentation, and compliance — building internal capability that delivers long-term competitive advantage.</a:t>
            </a:r>
            <a:endParaRPr lang="en-US" sz="900" dirty="0"/>
          </a:p>
        </p:txBody>
      </p:sp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6119" y="3120926"/>
            <a:ext cx="4017690" cy="1634282"/>
          </a:xfrm>
          <a:prstGeom prst="rect">
            <a:avLst/>
          </a:prstGeom>
        </p:spPr>
      </p:pic>
      <p:pic>
        <p:nvPicPr>
          <p:cNvPr id="16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32819" y="3229049"/>
            <a:ext cx="144140" cy="144140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630510" y="3601566"/>
            <a:ext cx="3748906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Network Access</a:t>
            </a:r>
            <a:endParaRPr lang="en-US" sz="1150" dirty="0"/>
          </a:p>
        </p:txBody>
      </p:sp>
      <p:sp>
        <p:nvSpPr>
          <p:cNvPr id="18" name="Text 8"/>
          <p:cNvSpPr/>
          <p:nvPr/>
        </p:nvSpPr>
        <p:spPr>
          <a:xfrm>
            <a:off x="630510" y="3859113"/>
            <a:ext cx="3748906" cy="5677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Connect with a curated ecosystem of verified energy professionals, qualified counterparties, and strategic partners operating across international petroleum markets.</a:t>
            </a:r>
            <a:endParaRPr lang="en-US" sz="900" dirty="0"/>
          </a:p>
        </p:txBody>
      </p:sp>
      <p:pic>
        <p:nvPicPr>
          <p:cNvPr id="19" name="Image 8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30192" y="3120926"/>
            <a:ext cx="4017690" cy="1634282"/>
          </a:xfrm>
          <a:prstGeom prst="rect">
            <a:avLst/>
          </a:prstGeom>
        </p:spPr>
      </p:pic>
      <p:pic>
        <p:nvPicPr>
          <p:cNvPr id="20" name="Image 9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566892" y="3229049"/>
            <a:ext cx="144140" cy="144140"/>
          </a:xfrm>
          <a:prstGeom prst="rect">
            <a:avLst/>
          </a:prstGeom>
        </p:spPr>
      </p:pic>
      <p:sp>
        <p:nvSpPr>
          <p:cNvPr id="21" name="Text 9"/>
          <p:cNvSpPr/>
          <p:nvPr/>
        </p:nvSpPr>
        <p:spPr>
          <a:xfrm>
            <a:off x="4764584" y="3601566"/>
            <a:ext cx="3748906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Strategic Alignment</a:t>
            </a:r>
            <a:endParaRPr lang="en-US" sz="1150" dirty="0"/>
          </a:p>
        </p:txBody>
      </p:sp>
      <p:sp>
        <p:nvSpPr>
          <p:cNvPr id="22" name="Text 10"/>
          <p:cNvSpPr/>
          <p:nvPr/>
        </p:nvSpPr>
        <p:spPr>
          <a:xfrm>
            <a:off x="4764584" y="3859113"/>
            <a:ext cx="3748906" cy="7617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For investors and institutional partners, PETRO BROKER ACADEMY</a:t>
            </a:r>
            <a:r>
              <a:rPr lang="en-US" sz="9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®</a:t>
            </a:r>
            <a:r>
              <a:rPr lang="en-US" sz="9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represents a first-mover position in the professionalization of global petroleum brokerage — a market segment with significant growth potential.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382935"/>
            <a:ext cx="1934914" cy="19349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2370311"/>
            <a:ext cx="8151763" cy="205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Vision &amp; Future Development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496119" y="2628677"/>
            <a:ext cx="8608963" cy="80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5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PETRO BROKER ACADEMY</a:t>
            </a:r>
            <a:r>
              <a:rPr lang="en-US" sz="5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®</a:t>
            </a:r>
            <a:r>
              <a:rPr lang="en-US" sz="5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is positioned to become the definitive international knowledge platform for petroleum brokerage professionals — setting the standard for how energy transactions are structured, verified, and executed worldwide.</a:t>
            </a:r>
            <a:endParaRPr lang="en-US" sz="500" dirty="0"/>
          </a:p>
        </p:txBody>
      </p:sp>
      <p:sp>
        <p:nvSpPr>
          <p:cNvPr id="5" name="Shape 2"/>
          <p:cNvSpPr/>
          <p:nvPr/>
        </p:nvSpPr>
        <p:spPr>
          <a:xfrm>
            <a:off x="4567238" y="2748781"/>
            <a:ext cx="9525" cy="1812875"/>
          </a:xfrm>
          <a:prstGeom prst="roundRect">
            <a:avLst>
              <a:gd name="adj" fmla="val 1037790"/>
            </a:avLst>
          </a:prstGeom>
          <a:solidFill>
            <a:srgbClr val="B3D5E4"/>
          </a:solidFill>
          <a:ln/>
        </p:spPr>
      </p:sp>
      <p:sp>
        <p:nvSpPr>
          <p:cNvPr id="6" name="Shape 3"/>
          <p:cNvSpPr/>
          <p:nvPr/>
        </p:nvSpPr>
        <p:spPr>
          <a:xfrm>
            <a:off x="4309765" y="2818135"/>
            <a:ext cx="197644" cy="9525"/>
          </a:xfrm>
          <a:prstGeom prst="roundRect">
            <a:avLst>
              <a:gd name="adj" fmla="val 1037790"/>
            </a:avLst>
          </a:prstGeom>
          <a:solidFill>
            <a:srgbClr val="B3D5E4"/>
          </a:solidFill>
          <a:ln/>
        </p:spPr>
      </p:sp>
      <p:sp>
        <p:nvSpPr>
          <p:cNvPr id="7" name="Shape 4"/>
          <p:cNvSpPr/>
          <p:nvPr/>
        </p:nvSpPr>
        <p:spPr>
          <a:xfrm>
            <a:off x="4497884" y="2748781"/>
            <a:ext cx="148233" cy="148233"/>
          </a:xfrm>
          <a:prstGeom prst="ellipse">
            <a:avLst/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22589" y="2761134"/>
            <a:ext cx="98822" cy="1235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1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496119" y="2771403"/>
            <a:ext cx="3746450" cy="102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6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Global Knowledge Platform</a:t>
            </a:r>
            <a:endParaRPr lang="en-US" sz="600" dirty="0"/>
          </a:p>
        </p:txBody>
      </p:sp>
      <p:sp>
        <p:nvSpPr>
          <p:cNvPr id="10" name="Text 7"/>
          <p:cNvSpPr/>
          <p:nvPr/>
        </p:nvSpPr>
        <p:spPr>
          <a:xfrm>
            <a:off x="496119" y="2895302"/>
            <a:ext cx="3746450" cy="161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02000"/>
              </a:lnSpc>
              <a:buNone/>
            </a:pPr>
            <a:r>
              <a:rPr lang="en-US" sz="5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Establishing PETRO BROKER ACADEMY</a:t>
            </a:r>
            <a:r>
              <a:rPr lang="en-US" sz="5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®</a:t>
            </a:r>
            <a:r>
              <a:rPr lang="en-US" sz="5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as the definitive international standard for petroleum brokerage knowledge and professional practice.</a:t>
            </a:r>
            <a:endParaRPr lang="en-US" sz="500" dirty="0"/>
          </a:p>
        </p:txBody>
      </p:sp>
      <p:sp>
        <p:nvSpPr>
          <p:cNvPr id="11" name="Shape 8"/>
          <p:cNvSpPr/>
          <p:nvPr/>
        </p:nvSpPr>
        <p:spPr>
          <a:xfrm>
            <a:off x="4636591" y="3151659"/>
            <a:ext cx="197644" cy="9525"/>
          </a:xfrm>
          <a:prstGeom prst="roundRect">
            <a:avLst>
              <a:gd name="adj" fmla="val 1037790"/>
            </a:avLst>
          </a:prstGeom>
          <a:solidFill>
            <a:srgbClr val="B3D5E4"/>
          </a:solidFill>
          <a:ln/>
        </p:spPr>
      </p:sp>
      <p:sp>
        <p:nvSpPr>
          <p:cNvPr id="12" name="Shape 9"/>
          <p:cNvSpPr/>
          <p:nvPr/>
        </p:nvSpPr>
        <p:spPr>
          <a:xfrm>
            <a:off x="4497884" y="3082305"/>
            <a:ext cx="148233" cy="148233"/>
          </a:xfrm>
          <a:prstGeom prst="ellipse">
            <a:avLst/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22589" y="3094658"/>
            <a:ext cx="98822" cy="1235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2</a:t>
            </a:r>
            <a:endParaRPr lang="en-US" sz="750" dirty="0"/>
          </a:p>
        </p:txBody>
      </p:sp>
      <p:sp>
        <p:nvSpPr>
          <p:cNvPr id="14" name="Text 11"/>
          <p:cNvSpPr/>
          <p:nvPr/>
        </p:nvSpPr>
        <p:spPr>
          <a:xfrm>
            <a:off x="4901431" y="3104927"/>
            <a:ext cx="3746450" cy="102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Certification Framework</a:t>
            </a:r>
            <a:endParaRPr lang="en-US" sz="600" dirty="0"/>
          </a:p>
        </p:txBody>
      </p:sp>
      <p:sp>
        <p:nvSpPr>
          <p:cNvPr id="15" name="Text 12"/>
          <p:cNvSpPr/>
          <p:nvPr/>
        </p:nvSpPr>
        <p:spPr>
          <a:xfrm>
            <a:off x="4901431" y="3228826"/>
            <a:ext cx="3746450" cy="161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5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Development of internationally recognized professional certification programs for petroleum brokers, mandates, and energy transaction specialists.</a:t>
            </a:r>
            <a:endParaRPr lang="en-US" sz="500" dirty="0"/>
          </a:p>
        </p:txBody>
      </p:sp>
      <p:sp>
        <p:nvSpPr>
          <p:cNvPr id="16" name="Shape 13"/>
          <p:cNvSpPr/>
          <p:nvPr/>
        </p:nvSpPr>
        <p:spPr>
          <a:xfrm>
            <a:off x="4309765" y="3461519"/>
            <a:ext cx="197644" cy="9525"/>
          </a:xfrm>
          <a:prstGeom prst="roundRect">
            <a:avLst>
              <a:gd name="adj" fmla="val 1037790"/>
            </a:avLst>
          </a:prstGeom>
          <a:solidFill>
            <a:srgbClr val="B3D5E4"/>
          </a:solidFill>
          <a:ln/>
        </p:spPr>
      </p:sp>
      <p:sp>
        <p:nvSpPr>
          <p:cNvPr id="17" name="Shape 14"/>
          <p:cNvSpPr/>
          <p:nvPr/>
        </p:nvSpPr>
        <p:spPr>
          <a:xfrm>
            <a:off x="4497884" y="3392165"/>
            <a:ext cx="148233" cy="148233"/>
          </a:xfrm>
          <a:prstGeom prst="ellipse">
            <a:avLst/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522589" y="3404518"/>
            <a:ext cx="98822" cy="1235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3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496119" y="3414787"/>
            <a:ext cx="3746450" cy="102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6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Digital Infrastructure</a:t>
            </a:r>
            <a:endParaRPr lang="en-US" sz="600" dirty="0"/>
          </a:p>
        </p:txBody>
      </p:sp>
      <p:sp>
        <p:nvSpPr>
          <p:cNvPr id="20" name="Text 17"/>
          <p:cNvSpPr/>
          <p:nvPr/>
        </p:nvSpPr>
        <p:spPr>
          <a:xfrm>
            <a:off x="496119" y="3538686"/>
            <a:ext cx="3746450" cy="161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02000"/>
              </a:lnSpc>
              <a:buNone/>
            </a:pPr>
            <a:r>
              <a:rPr lang="en-US" sz="5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Building proprietary digital tools for transaction workflow management, counterparty verification, and documentation compliance — extending the platform's value into active deal support.</a:t>
            </a:r>
            <a:endParaRPr lang="en-US" sz="500" dirty="0"/>
          </a:p>
        </p:txBody>
      </p:sp>
      <p:sp>
        <p:nvSpPr>
          <p:cNvPr id="21" name="Shape 18"/>
          <p:cNvSpPr/>
          <p:nvPr/>
        </p:nvSpPr>
        <p:spPr>
          <a:xfrm>
            <a:off x="4636591" y="3771379"/>
            <a:ext cx="197644" cy="9525"/>
          </a:xfrm>
          <a:prstGeom prst="roundRect">
            <a:avLst>
              <a:gd name="adj" fmla="val 1037790"/>
            </a:avLst>
          </a:prstGeom>
          <a:solidFill>
            <a:srgbClr val="B3D5E4"/>
          </a:solidFill>
          <a:ln/>
        </p:spPr>
      </p:sp>
      <p:sp>
        <p:nvSpPr>
          <p:cNvPr id="22" name="Shape 19"/>
          <p:cNvSpPr/>
          <p:nvPr/>
        </p:nvSpPr>
        <p:spPr>
          <a:xfrm>
            <a:off x="4497884" y="3702025"/>
            <a:ext cx="148233" cy="148233"/>
          </a:xfrm>
          <a:prstGeom prst="ellipse">
            <a:avLst/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22589" y="3714378"/>
            <a:ext cx="98822" cy="1235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4</a:t>
            </a:r>
            <a:endParaRPr lang="en-US" sz="750" dirty="0"/>
          </a:p>
        </p:txBody>
      </p:sp>
      <p:sp>
        <p:nvSpPr>
          <p:cNvPr id="24" name="Text 21"/>
          <p:cNvSpPr/>
          <p:nvPr/>
        </p:nvSpPr>
        <p:spPr>
          <a:xfrm>
            <a:off x="4901431" y="3724647"/>
            <a:ext cx="3746450" cy="102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Geographic Expansion</a:t>
            </a:r>
            <a:endParaRPr lang="en-US" sz="600" dirty="0"/>
          </a:p>
        </p:txBody>
      </p:sp>
      <p:sp>
        <p:nvSpPr>
          <p:cNvPr id="25" name="Text 22"/>
          <p:cNvSpPr/>
          <p:nvPr/>
        </p:nvSpPr>
        <p:spPr>
          <a:xfrm>
            <a:off x="4901431" y="3848546"/>
            <a:ext cx="3746450" cy="161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5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Extending reach across the Middle East, Africa, Asia-Pacific, and European energy markets — establishing regional hubs and local partnerships to serve the global petroleum brokerage community.</a:t>
            </a:r>
            <a:endParaRPr lang="en-US" sz="500" dirty="0"/>
          </a:p>
        </p:txBody>
      </p:sp>
      <p:sp>
        <p:nvSpPr>
          <p:cNvPr id="26" name="Shape 23"/>
          <p:cNvSpPr/>
          <p:nvPr/>
        </p:nvSpPr>
        <p:spPr>
          <a:xfrm>
            <a:off x="4309765" y="4081239"/>
            <a:ext cx="197644" cy="9525"/>
          </a:xfrm>
          <a:prstGeom prst="roundRect">
            <a:avLst>
              <a:gd name="adj" fmla="val 1037790"/>
            </a:avLst>
          </a:prstGeom>
          <a:solidFill>
            <a:srgbClr val="B3D5E4"/>
          </a:solidFill>
          <a:ln/>
        </p:spPr>
      </p:sp>
      <p:sp>
        <p:nvSpPr>
          <p:cNvPr id="27" name="Shape 24"/>
          <p:cNvSpPr/>
          <p:nvPr/>
        </p:nvSpPr>
        <p:spPr>
          <a:xfrm>
            <a:off x="4497884" y="4011885"/>
            <a:ext cx="148233" cy="148233"/>
          </a:xfrm>
          <a:prstGeom prst="ellipse">
            <a:avLst/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522589" y="4024238"/>
            <a:ext cx="98822" cy="1235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5</a:t>
            </a:r>
            <a:endParaRPr lang="en-US" sz="750" dirty="0"/>
          </a:p>
        </p:txBody>
      </p:sp>
      <p:sp>
        <p:nvSpPr>
          <p:cNvPr id="29" name="Text 26"/>
          <p:cNvSpPr/>
          <p:nvPr/>
        </p:nvSpPr>
        <p:spPr>
          <a:xfrm>
            <a:off x="496119" y="4034507"/>
            <a:ext cx="3746450" cy="102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6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Industry Advocacy</a:t>
            </a:r>
            <a:endParaRPr lang="en-US" sz="600" dirty="0"/>
          </a:p>
        </p:txBody>
      </p:sp>
      <p:sp>
        <p:nvSpPr>
          <p:cNvPr id="30" name="Text 27"/>
          <p:cNvSpPr/>
          <p:nvPr/>
        </p:nvSpPr>
        <p:spPr>
          <a:xfrm>
            <a:off x="496119" y="4158407"/>
            <a:ext cx="3746450" cy="161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02000"/>
              </a:lnSpc>
              <a:buNone/>
            </a:pPr>
            <a:r>
              <a:rPr lang="en-US" sz="5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Engaging with international energy bodies, trade associations, and regulatory stakeholders to advance the professionalization of petroleum brokerage as a recognized discipline within the global energy sector.</a:t>
            </a:r>
            <a:endParaRPr lang="en-US" sz="500" dirty="0"/>
          </a:p>
        </p:txBody>
      </p:sp>
      <p:sp>
        <p:nvSpPr>
          <p:cNvPr id="31" name="Text 28"/>
          <p:cNvSpPr/>
          <p:nvPr/>
        </p:nvSpPr>
        <p:spPr>
          <a:xfrm>
            <a:off x="594940" y="4640387"/>
            <a:ext cx="8510141" cy="80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50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PETRO BROKER ACADEMY</a:t>
            </a:r>
            <a:r>
              <a:rPr lang="en-US" sz="5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®</a:t>
            </a:r>
            <a:r>
              <a:rPr lang="en-US" sz="5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</a:t>
            </a:r>
            <a:r>
              <a:rPr lang="en-US" sz="500" i="1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Knowledge Drives Energy.</a:t>
            </a:r>
            <a:r>
              <a:rPr lang="en-US" sz="5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For partnership inquiries, training engagements, and strategic collaboration, connect with our team through official channels. Founder: </a:t>
            </a:r>
            <a:r>
              <a:rPr lang="en-US" sz="50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Mohammad Akhbari</a:t>
            </a:r>
            <a:endParaRPr lang="en-US" sz="500" dirty="0"/>
          </a:p>
        </p:txBody>
      </p:sp>
      <p:sp>
        <p:nvSpPr>
          <p:cNvPr id="32" name="Shape 29"/>
          <p:cNvSpPr/>
          <p:nvPr/>
        </p:nvSpPr>
        <p:spPr>
          <a:xfrm>
            <a:off x="496119" y="4601021"/>
            <a:ext cx="9525" cy="159469"/>
          </a:xfrm>
          <a:prstGeom prst="roundRect">
            <a:avLst>
              <a:gd name="adj" fmla="val 60000"/>
            </a:avLst>
          </a:prstGeom>
          <a:solidFill>
            <a:srgbClr val="AAE4FE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1666</Words>
  <Application>Microsoft Office PowerPoint</Application>
  <PresentationFormat>On-screen Show (16:9)</PresentationFormat>
  <Paragraphs>149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Manrope</vt:lpstr>
      <vt:lpstr>Arial</vt:lpstr>
      <vt:lpstr>Twemoji Mozilla</vt:lpstr>
      <vt:lpstr>Alexandria Medium</vt:lpstr>
      <vt:lpstr>Manrope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User</cp:lastModifiedBy>
  <cp:revision>2</cp:revision>
  <dcterms:created xsi:type="dcterms:W3CDTF">2026-07-25T13:49:23Z</dcterms:created>
  <dcterms:modified xsi:type="dcterms:W3CDTF">2026-07-25T13:56:07Z</dcterms:modified>
</cp:coreProperties>
</file>